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S-Core Dream 5 Medium" panose="020B0503030302020204" pitchFamily="50" charset="-127"/>
      <p:regular r:id="rId18"/>
    </p:embeddedFont>
    <p:embeddedFont>
      <p:font typeface="S-Core Dream 8 Heavy" panose="020B0903030302020204" pitchFamily="50" charset="-127"/>
      <p:bold r:id="rId19"/>
    </p:embeddedFont>
    <p:embeddedFont>
      <p:font typeface="S-Core Dream 3 Light" panose="020B0303030302020204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CJK KR Regular" panose="020B0600000101010101" charset="-127"/>
      <p:regular r:id="rId25"/>
    </p:embeddedFont>
    <p:embeddedFont>
      <p:font typeface="Gmarket Sans Light" panose="020B0600000101010101" charset="-127"/>
      <p:regular r:id="rId26"/>
    </p:embeddedFont>
    <p:embeddedFont>
      <p:font typeface="Gmarket Sans Bold" panose="020B0600000101010101" charset="-127"/>
      <p:bold r:id="rId27"/>
    </p:embeddedFont>
    <p:embeddedFont>
      <p:font typeface="Gmarket Sans Medium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8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PU1-2YfvPQg" TargetMode="External"/><Relationship Id="rId5" Type="http://schemas.openxmlformats.org/officeDocument/2006/relationships/hyperlink" Target="https://github.com/xxxuug/LunaON.git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579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206500"/>
            <a:ext cx="1315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spc="100">
                <a:solidFill>
                  <a:srgbClr val="FFFFFF"/>
                </a:solidFill>
                <a:latin typeface="Gmarket Sans Bold"/>
              </a:rPr>
              <a:t>LUNA ON </a:t>
            </a:r>
            <a:r>
              <a:rPr lang="ko-KR" sz="10000" b="1" i="0" u="none" strike="noStrike" spc="100">
                <a:solidFill>
                  <a:srgbClr val="FFFFFF"/>
                </a:solidFill>
                <a:ea typeface="Gmarket Sans Bold"/>
              </a:rPr>
              <a:t>포트폴리오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3606800"/>
            <a:ext cx="415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oto Sans CJK KR Regular"/>
              </a:rPr>
              <a:t>유예원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514600"/>
            <a:ext cx="47117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2514600"/>
            <a:ext cx="4711700" cy="265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28900" y="96520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Object / Pool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565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PoolManager, ObjectManager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성능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최적화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6800" y="2527300"/>
            <a:ext cx="6248400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반복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생성되는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일반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몬스터들은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SpawningPool → PoolManager → ObjectManager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흐름으로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관리됩니다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PoolManager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비활성화된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오브젝트를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재사용하고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부족할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경우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ObjectManager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새로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생성합니다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죽은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몬스터는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SetActive(false)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풀에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보관되고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일정시간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SpawningPool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리스폰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위치에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다시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배치됩니다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이로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인해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런타임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성능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저하를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방지하고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GC(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가비지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컬렉션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)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발생을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최소화했습니다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6121400"/>
            <a:ext cx="571500" cy="44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5283200"/>
            <a:ext cx="2425700" cy="736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13000" y="55245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SpawningPool.cs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00" y="62357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GetObject&lt;T&gt;()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7505700"/>
            <a:ext cx="571500" cy="44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6667500"/>
            <a:ext cx="2425700" cy="73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25700" y="69088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PoolManager.cs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48100" y="76200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없으면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새로</a:t>
            </a:r>
            <a:r>
              <a:rPr lang="en-US" sz="16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1600" b="0" i="0" u="none" strike="noStrike">
                <a:solidFill>
                  <a:srgbClr val="363D62"/>
                </a:solidFill>
                <a:ea typeface="Gmarket Sans Bold"/>
              </a:rPr>
              <a:t>생성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25800" y="8890000"/>
            <a:ext cx="571500" cy="444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8051800"/>
            <a:ext cx="2425700" cy="736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25700" y="8293100"/>
            <a:ext cx="2222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ObjectManager.cs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9423400"/>
            <a:ext cx="2425700" cy="736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86000" y="9664700"/>
            <a:ext cx="2501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Instantiate(prefab)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6057900"/>
            <a:ext cx="571500" cy="444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070600" y="54610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[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몬스터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300" b="0" i="0" u="none" strike="noStrike">
                <a:solidFill>
                  <a:srgbClr val="363D62"/>
                </a:solidFill>
                <a:ea typeface="Gmarket Sans Bold"/>
              </a:rPr>
              <a:t>사망</a:t>
            </a:r>
            <a:r>
              <a:rPr lang="en-US" sz="2300" b="0" i="0" u="none" strike="noStrike">
                <a:solidFill>
                  <a:srgbClr val="363D62"/>
                </a:solidFill>
                <a:latin typeface="Gmarket Sans Bold"/>
              </a:rPr>
              <a:t> ]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9600" y="7442200"/>
            <a:ext cx="571500" cy="444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6604000"/>
            <a:ext cx="2425700" cy="736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6159500" y="67437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ObjectManager.Despawn()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7988300"/>
            <a:ext cx="2425700" cy="736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159500" y="81026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BFBFB"/>
                </a:solidFill>
                <a:latin typeface="Gmarket Sans Bold"/>
              </a:rPr>
              <a:t>obj.SetActive(false)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4419600"/>
            <a:ext cx="101473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247900"/>
            <a:ext cx="7391400" cy="782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6375400"/>
            <a:ext cx="61722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7200900"/>
            <a:ext cx="91440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077200" y="2806700"/>
            <a:ext cx="711200" cy="57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28900" y="96266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Object / Pool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565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PoolManager, ObjectManager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성능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2300" y="58293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&lt;ObjectManager.cs&gt;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0700" y="38862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&lt;SpawningPool.cs&gt;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2273300"/>
            <a:ext cx="4876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63D62"/>
                </a:solidFill>
                <a:latin typeface="S-Core Dream 8 Heavy"/>
              </a:rPr>
              <a:t>&lt;PoolManager.cs&gt;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143500"/>
            <a:ext cx="50800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5143500"/>
            <a:ext cx="37846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7708900"/>
            <a:ext cx="5194300" cy="207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2247900"/>
            <a:ext cx="4445000" cy="247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0" y="2273300"/>
            <a:ext cx="44450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302500"/>
            <a:ext cx="4432300" cy="247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76500" y="9652000"/>
            <a:ext cx="2514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퀘스트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NPC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거리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인식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+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퀘스트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흐름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14100" y="2311400"/>
            <a:ext cx="6489700" cy="481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플레이어가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근처에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접근하면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NPCDistance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감지하여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의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활성화가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가능해집니다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대화는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TalkManager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기반으로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분기되며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여부에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QuestManager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처리합니다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수락된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에서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팝업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형태로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UI_Quest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OnQuestUpdate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이벤트를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실시칸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정보를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표시하며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진행도에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따라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자동으로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내용이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S-Core Dream 5 Medium"/>
              </a:rPr>
              <a:t>갱신됩니다</a:t>
            </a:r>
            <a:r>
              <a:rPr lang="en-US" sz="24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0400" y="4864100"/>
            <a:ext cx="2832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UI_Quest.cs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팝업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8400" y="4851400"/>
            <a:ext cx="2870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QuestManager.cs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퀘스트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0400" y="73025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TalkManager.cs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분기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대사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8400" y="77470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76100" y="7912100"/>
            <a:ext cx="2654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구현</a:t>
            </a: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포인트</a:t>
            </a:r>
            <a:r>
              <a:rPr lang="en-US" sz="24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363D62"/>
                </a:solidFill>
                <a:ea typeface="Gmarket Sans Bold"/>
              </a:rPr>
              <a:t>요약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28400" y="8420100"/>
            <a:ext cx="52070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NPC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거리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인식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스페이스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대화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노출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대사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키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기반으로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분기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OnQuestUpdate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통한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연동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갱신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타이핑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63D62"/>
                </a:solidFill>
                <a:ea typeface="S-Core Dream 3 Light"/>
              </a:rPr>
              <a:t>연출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8100" y="3937000"/>
            <a:ext cx="1930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302000"/>
            <a:ext cx="3937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28900" y="96393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UI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설계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공통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Canvas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모듈형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UI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구성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및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연동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설계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2387600"/>
            <a:ext cx="17526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78000" y="2501900"/>
            <a:ext cx="1130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BFBFB"/>
                </a:solidFill>
                <a:latin typeface="S-Core Dream 8 Heavy"/>
              </a:rPr>
              <a:t>UI_Base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1600" y="31750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UI_Menu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708400"/>
            <a:ext cx="393700" cy="76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79700" y="3556000"/>
            <a:ext cx="1219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UI_Boss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102100"/>
            <a:ext cx="393700" cy="76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79700" y="39624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UI_Quest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495800"/>
            <a:ext cx="393700" cy="76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4330700"/>
            <a:ext cx="1371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UI_Status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4864100"/>
            <a:ext cx="393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1752600"/>
            <a:ext cx="5638800" cy="219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4140200" cy="163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700" y="5626100"/>
            <a:ext cx="61722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0300" y="4495800"/>
            <a:ext cx="5130800" cy="5016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717800" y="4711700"/>
            <a:ext cx="1498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S-Core Dream 8 Heavy"/>
              </a:rPr>
              <a:t>UI_Setting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3100" y="3162300"/>
            <a:ext cx="36322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메뉴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열기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/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닫기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70400" y="3581400"/>
            <a:ext cx="4127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전환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+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포탈</a:t>
            </a:r>
            <a:r>
              <a:rPr lang="en-US" sz="17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 dirty="0">
                <a:solidFill>
                  <a:srgbClr val="363D62"/>
                </a:solidFill>
                <a:ea typeface="S-Core Dream 3 Light"/>
              </a:rPr>
              <a:t>이펙트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83100" y="39751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퀘스트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수락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팝업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킬카운트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83100" y="43942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레벨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HP, EXP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3100" y="47625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←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게임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정보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종료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7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63D62"/>
                </a:solidFill>
                <a:ea typeface="S-Core Dream 3 Light"/>
              </a:rPr>
              <a:t>패널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39600" y="14986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UI_Base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캔버스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설정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83500" y="67945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UI_Boss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보스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버튼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전환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756400"/>
            <a:ext cx="6223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44700" y="6921500"/>
            <a:ext cx="2654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구현</a:t>
            </a: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포인트</a:t>
            </a:r>
            <a:r>
              <a:rPr lang="en-US" sz="2400" b="0" i="0" u="none" strike="noStrike" dirty="0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2400" b="0" i="0" u="none" strike="noStrike" dirty="0">
                <a:solidFill>
                  <a:srgbClr val="363D62"/>
                </a:solidFill>
                <a:ea typeface="Gmarket Sans Bold"/>
              </a:rPr>
              <a:t>요약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4300" y="7416800"/>
            <a:ext cx="52070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모든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UI_Base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상속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공통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해상도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/Canvas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설정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통일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상태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변경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시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이벤트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(OnQuestUpdate, OnPlayerInfoChanged)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기반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UI_Menu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영역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분리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및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99600"/>
              </a:lnSpc>
              <a:buClr>
                <a:srgbClr val="363D6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UI_Boss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는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클릭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효과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출력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→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씬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전환까지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통합</a:t>
            </a:r>
            <a:r>
              <a:rPr lang="en-US" sz="1800" b="0" i="0" u="none" strike="noStrike" dirty="0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800" b="0" i="0" u="none" strike="noStrike" dirty="0">
                <a:solidFill>
                  <a:srgbClr val="363D62"/>
                </a:solidFill>
                <a:ea typeface="S-Core Dream 3 Light"/>
              </a:rPr>
              <a:t>설계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67400" y="5359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UI_Status -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실시간</a:t>
            </a:r>
            <a:r>
              <a:rPr lang="en-US" sz="1500" b="0" i="0" u="none" strike="noStrike" dirty="0">
                <a:solidFill>
                  <a:srgbClr val="363D62"/>
                </a:solidFill>
                <a:latin typeface="S-Core Dream 3 Light"/>
              </a:rPr>
              <a:t> UI </a:t>
            </a:r>
            <a:r>
              <a:rPr lang="ko-KR" sz="1500" b="0" i="0" u="none" strike="noStrike" dirty="0">
                <a:solidFill>
                  <a:srgbClr val="363D62"/>
                </a:solidFill>
                <a:ea typeface="S-Core Dream 3 Light"/>
              </a:rPr>
              <a:t>반영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60300" y="4216400"/>
            <a:ext cx="33401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UI_Menu -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슬라이딩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애니메이션</a:t>
            </a:r>
            <a:r>
              <a:rPr lang="en-US" sz="1500" b="0" i="0" u="none" strike="noStrike">
                <a:solidFill>
                  <a:srgbClr val="363D62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63D62"/>
                </a:solidFill>
                <a:ea typeface="S-Core Dream 3 Light"/>
              </a:rPr>
              <a:t>처리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47900"/>
            <a:ext cx="3543300" cy="198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2247900"/>
            <a:ext cx="35433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305300"/>
            <a:ext cx="3543300" cy="198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600" y="4305300"/>
            <a:ext cx="3543300" cy="1981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28900" y="96393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14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4300" y="1168400"/>
            <a:ext cx="8712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Player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조작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및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무기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시스템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마우스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조작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+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무기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히트박스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600" y="2463800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PlayerController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이동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점프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/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사망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등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모든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액션을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제어하며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WeaponHitbox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활성화되어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적의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IDamageable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인터페이스로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피해를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전달합니다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애니메이션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상태는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PlayerStateMachineBehavior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로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관리되어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콤보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흐름과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무기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이펙트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타이밍이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정교하게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200" b="0" i="0" u="none" strike="noStrike" dirty="0">
                <a:solidFill>
                  <a:srgbClr val="363D62"/>
                </a:solidFill>
                <a:ea typeface="S-Core Dream 5 Medium"/>
              </a:rPr>
              <a:t>동기화됩니다</a:t>
            </a:r>
            <a:r>
              <a:rPr lang="en-US" sz="22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6017936"/>
            <a:ext cx="7297168" cy="3324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88" y="6808621"/>
            <a:ext cx="6430272" cy="2534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8388" y="6416428"/>
            <a:ext cx="3377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WeaponHitbox.cs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검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히트박스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99600" y="5694771"/>
            <a:ext cx="60548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PlayerStateMachineBehavior.cs – 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플레이어 콤보 공격 </a:t>
            </a:r>
            <a:r>
              <a:rPr lang="ko-KR" altLang="en-US" sz="1500" dirty="0" err="1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상태머신</a:t>
            </a:r>
            <a:r>
              <a:rPr lang="ko-KR" altLang="en-US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 구현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28900" y="96266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 dirty="0" smtClean="0">
                <a:solidFill>
                  <a:srgbClr val="363D62"/>
                </a:solidFill>
                <a:latin typeface="Gmarket Sans Bold"/>
              </a:rPr>
              <a:t>15</a:t>
            </a:r>
            <a:endParaRPr lang="en-US" sz="13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1168400"/>
            <a:ext cx="8750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공통</a:t>
            </a:r>
            <a:r>
              <a:rPr lang="en-US" sz="4600" b="0" i="0" u="none" strike="noStrike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sz="4600" b="0" i="0" u="none" strike="noStrike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유틸</a:t>
            </a:r>
            <a:r>
              <a:rPr lang="ko-KR" altLang="en-US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리티</a:t>
            </a:r>
            <a:r>
              <a:rPr lang="en-US" altLang="ko-KR" sz="46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/ </a:t>
            </a:r>
            <a:r>
              <a:rPr lang="ko-KR" altLang="en-US" sz="4600" dirty="0" err="1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싱글톤</a:t>
            </a:r>
            <a:r>
              <a:rPr lang="ko-KR" altLang="en-US" sz="4600" dirty="0" smtClean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설계 구조</a:t>
            </a:r>
            <a:endParaRPr lang="ko-KR" sz="4600" b="0" i="0" u="none" strike="noStrike" dirty="0">
              <a:solidFill>
                <a:srgbClr val="363D62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363D62"/>
                </a:solidFill>
                <a:ea typeface="Gmarket Sans Medium"/>
              </a:rPr>
              <a:t>최적화를 </a:t>
            </a:r>
            <a:r>
              <a:rPr lang="ko-KR" altLang="en-US" sz="2000" dirty="0" smtClean="0">
                <a:solidFill>
                  <a:srgbClr val="363D62"/>
                </a:solidFill>
                <a:ea typeface="Gmarket Sans Medium"/>
              </a:rPr>
              <a:t>위한 구조 구현</a:t>
            </a:r>
            <a:endParaRPr lang="ko-KR" sz="2000" b="0" i="0" u="none" strike="noStrike" dirty="0">
              <a:solidFill>
                <a:srgbClr val="363D62"/>
              </a:solidFill>
              <a:ea typeface="Gmarket Sans Medium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315297" y="5008595"/>
            <a:ext cx="82550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ObjectManager, GameManager, QuestManager, PoolManager 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등 주요 매니저들은 공통 </a:t>
            </a:r>
            <a:r>
              <a:rPr lang="ko-KR" altLang="en-US" sz="2200" dirty="0" err="1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싱글톤</a:t>
            </a: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 기반으로 관리되며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Define.cs </a:t>
            </a:r>
            <a:r>
              <a:rPr lang="ko-KR" altLang="en-US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에는 프로젝트 전역에서 사용되는 상수 및 태그를 통합 관리합니다</a:t>
            </a:r>
            <a:r>
              <a:rPr lang="en-US" altLang="ko-KR" sz="2200" b="0" i="0" u="none" strike="noStrike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이 구조는 반복 사용되는 기능을 일관되게 관리하고 유지보수성을 향상시키기 위해 설계되었습니다</a:t>
            </a:r>
            <a:r>
              <a:rPr lang="en-US" altLang="ko-KR" sz="2200" dirty="0" smtClean="0">
                <a:solidFill>
                  <a:srgbClr val="363D62"/>
                </a:solidFill>
                <a:latin typeface="S-Core Dream 5 Medium"/>
                <a:ea typeface="S-Core Dream 5 Medium"/>
              </a:rPr>
              <a:t>.</a:t>
            </a:r>
            <a:endParaRPr lang="en-US" sz="2200" b="0" i="0" u="none" strike="noStrike" dirty="0">
              <a:solidFill>
                <a:srgbClr val="363D62"/>
              </a:solidFill>
              <a:latin typeface="S-Core Dream 5 Medium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336633" y="7281095"/>
            <a:ext cx="5207000" cy="2895600"/>
            <a:chOff x="1384300" y="6756400"/>
            <a:chExt cx="5207000" cy="2895600"/>
          </a:xfrm>
        </p:grpSpPr>
        <p:pic>
          <p:nvPicPr>
            <p:cNvPr id="13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300" y="6756400"/>
              <a:ext cx="622300" cy="622300"/>
            </a:xfrm>
            <a:prstGeom prst="rect">
              <a:avLst/>
            </a:prstGeom>
          </p:spPr>
        </p:pic>
        <p:sp>
          <p:nvSpPr>
            <p:cNvPr id="14" name="TextBox 36"/>
            <p:cNvSpPr txBox="1"/>
            <p:nvPr/>
          </p:nvSpPr>
          <p:spPr>
            <a:xfrm>
              <a:off x="2044700" y="6921500"/>
              <a:ext cx="2654300" cy="419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구현</a:t>
              </a: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포인트</a:t>
              </a:r>
              <a:r>
                <a:rPr lang="en-US" sz="2400" b="0" i="0" u="none" strike="noStrike" dirty="0">
                  <a:solidFill>
                    <a:srgbClr val="363D62"/>
                  </a:solidFill>
                  <a:latin typeface="Gmarket Sans Bold"/>
                </a:rPr>
                <a:t> </a:t>
              </a:r>
              <a:r>
                <a:rPr lang="ko-KR" sz="2400" b="0" i="0" u="none" strike="noStrike" dirty="0">
                  <a:solidFill>
                    <a:srgbClr val="363D62"/>
                  </a:solidFill>
                  <a:ea typeface="Gmarket Sans Bold"/>
                </a:rPr>
                <a:t>요약</a:t>
              </a:r>
            </a:p>
          </p:txBody>
        </p:sp>
        <p:sp>
          <p:nvSpPr>
            <p:cNvPr id="15" name="TextBox 37"/>
            <p:cNvSpPr txBox="1"/>
            <p:nvPr/>
          </p:nvSpPr>
          <p:spPr>
            <a:xfrm>
              <a:off x="1384300" y="7416800"/>
              <a:ext cx="5207000" cy="2235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Singleton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패턴을 통해 전역 접근성 보장 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+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중복 생성 방지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Deinfe.cs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로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상수값</a:t>
              </a:r>
              <a:r>
                <a:rPr lang="en-US" altLang="ko-KR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/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애니메이터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</a:t>
              </a:r>
              <a:r>
                <a:rPr lang="ko-KR" altLang="en-US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파라미터</a:t>
              </a:r>
              <a:r>
                <a:rPr lang="ko-KR" altLang="en-US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관리 → 오타 방지 및 유지보수 용이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프로젝트 확장 시</a:t>
              </a:r>
              <a:r>
                <a:rPr lang="en-US" altLang="ko-KR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, 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새로운 매니저도 같은 방식으로 간편하게 추가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  <a:p>
              <a:pPr marL="342900" lvl="0" indent="-342900" algn="l">
                <a:lnSpc>
                  <a:spcPct val="99600"/>
                </a:lnSpc>
                <a:buClr>
                  <a:srgbClr val="363D62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인스턴스 호출 명확하게 </a:t>
              </a:r>
              <a:r>
                <a:rPr lang="ko-KR" altLang="en-US" sz="1800" b="0" i="0" u="none" strike="noStrike" dirty="0" err="1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일관화</a:t>
              </a:r>
              <a:r>
                <a:rPr lang="ko-KR" altLang="en-US" sz="1800" b="0" i="0" u="none" strike="noStrike" dirty="0" smtClean="0">
                  <a:solidFill>
                    <a:srgbClr val="363D62"/>
                  </a:solidFill>
                  <a:latin typeface="S-Core Dream 3 Light" panose="020B0303030302020204" pitchFamily="50" charset="-127"/>
                  <a:ea typeface="S-Core Dream 3 Light" panose="020B0303030302020204" pitchFamily="50" charset="-127"/>
                </a:rPr>
                <a:t> 가능</a:t>
              </a:r>
              <a:endParaRPr lang="ko-KR" sz="1800" b="0" i="0" u="none" strike="noStrike" dirty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2730500"/>
            <a:ext cx="6634988" cy="68364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633" y="2672298"/>
            <a:ext cx="5830114" cy="2133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3946" y="2407335"/>
            <a:ext cx="12795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Singleton.cs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1393" y="2404092"/>
            <a:ext cx="1024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363D62"/>
                </a:solidFill>
                <a:latin typeface="S-Core Dream 3 Light" panose="020B0303030302020204" pitchFamily="50" charset="-127"/>
                <a:ea typeface="S-Core Dream 3 Light" panose="020B0303030302020204" pitchFamily="50" charset="-127"/>
              </a:rPr>
              <a:t>Define.cs</a:t>
            </a:r>
            <a:endParaRPr lang="ko-KR" altLang="en-US" sz="1500" dirty="0">
              <a:solidFill>
                <a:srgbClr val="363D62"/>
              </a:solidFill>
              <a:latin typeface="S-Core Dream 3 Light" panose="020B0303030302020204" pitchFamily="50" charset="-127"/>
              <a:ea typeface="S-Core Dream 3 Light" panose="020B03030303020202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-420000">
            <a:off x="-63500" y="6299200"/>
            <a:ext cx="158369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-420000">
            <a:off x="12179300" y="1574800"/>
            <a:ext cx="12903200" cy="985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420000">
            <a:off x="-9093200" y="-4152900"/>
            <a:ext cx="15011400" cy="1146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13100" y="3721100"/>
            <a:ext cx="117856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100">
                <a:solidFill>
                  <a:srgbClr val="363D62"/>
                </a:solidFill>
                <a:latin typeface="Gmarket Sans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5800" y="5829300"/>
            <a:ext cx="4152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700" dirty="0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게임 개발자 </a:t>
            </a:r>
            <a:r>
              <a:rPr lang="ko-KR" altLang="en-US" sz="1700" dirty="0" err="1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유예원</a:t>
            </a:r>
            <a:endParaRPr lang="ko-KR" sz="1700" b="0" i="0" u="none" strike="noStrike" dirty="0">
              <a:solidFill>
                <a:srgbClr val="363D62">
                  <a:alpha val="85098"/>
                </a:srgbClr>
              </a:solidFill>
              <a:ea typeface="Noto Sans CJK KR Regular"/>
            </a:endParaRPr>
          </a:p>
          <a:p>
            <a:pPr lvl="0" algn="ctr">
              <a:lnSpc>
                <a:spcPct val="120350"/>
              </a:lnSpc>
            </a:pPr>
            <a:r>
              <a:rPr lang="en-US" altLang="ko-KR" sz="1700" b="0" i="0" u="none" strike="noStrike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LUNA ON </a:t>
            </a:r>
            <a:r>
              <a:rPr lang="ko-KR" sz="1700" b="0" i="0" u="none" strike="noStrike" smtClean="0">
                <a:solidFill>
                  <a:srgbClr val="363D62">
                    <a:alpha val="85098"/>
                  </a:srgbClr>
                </a:solidFill>
                <a:ea typeface="Noto Sans CJK KR Regular"/>
              </a:rPr>
              <a:t>포트폴리오</a:t>
            </a:r>
            <a:endParaRPr lang="en-US" sz="1700" b="0" i="0" u="none" strike="noStrike" dirty="0">
              <a:solidFill>
                <a:srgbClr val="363D62">
                  <a:alpha val="85098"/>
                </a:srgbClr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0350500" y="33782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어떤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게임인지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26600" y="26924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363D62"/>
                </a:solidFill>
                <a:latin typeface="Gmarket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63200" y="27051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1" i="0" u="none" strike="noStrike" spc="100">
                <a:solidFill>
                  <a:srgbClr val="363D62"/>
                </a:solidFill>
                <a:ea typeface="Gmarket Sans Bold"/>
              </a:rPr>
              <a:t>목차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0350500" y="47879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왜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이런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게임을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개발하려고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했는지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6600" y="41021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63200" y="41148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개발</a:t>
            </a:r>
            <a:r>
              <a:rPr lang="en-US" sz="3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의도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0350500" y="6223000"/>
            <a:ext cx="4660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어떤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기능들을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어떻게</a:t>
            </a:r>
            <a:r>
              <a:rPr lang="en-US" sz="2200" b="1" i="0" u="none" strike="noStrike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 </a:t>
            </a:r>
            <a:r>
              <a:rPr lang="ko-KR" sz="2200" b="1" i="0" u="none" strike="noStrike">
                <a:solidFill>
                  <a:srgbClr val="363D62">
                    <a:alpha val="85098"/>
                  </a:srgbClr>
                </a:solidFill>
                <a:ea typeface="Gmarket Sans Light"/>
              </a:rPr>
              <a:t>구현했는지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6600" y="5537200"/>
            <a:ext cx="939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63200" y="5537200"/>
            <a:ext cx="382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3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3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9500" y="4064000"/>
            <a:ext cx="36322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54000"/>
            <a:ext cx="33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663700"/>
            <a:ext cx="7581900" cy="42672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48902"/>
              </p:ext>
            </p:extLst>
          </p:nvPr>
        </p:nvGraphicFramePr>
        <p:xfrm>
          <a:off x="1384300" y="6375400"/>
          <a:ext cx="15836900" cy="3352799"/>
        </p:xfrm>
        <a:graphic>
          <a:graphicData uri="http://schemas.openxmlformats.org/drawingml/2006/table">
            <a:tbl>
              <a:tblPr/>
              <a:tblGrid>
                <a:gridCol w="452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2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게임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장르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3D RPG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8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기획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목표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퀘스트를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비롯해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보스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몬스터까지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전반적인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3D RPG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에서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찾아볼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수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있는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요소들을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가능한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넣어보자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2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주요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Bold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NPC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대화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,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퀘스트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수행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,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보스몬스터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연출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rgbClr val="363D62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363D62"/>
                          </a:solidFill>
                          <a:ea typeface="Gmarket Sans Medium"/>
                        </a:rPr>
                        <a:t>패턴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02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rgbClr val="363D62"/>
                          </a:solidFill>
                          <a:ea typeface="Gmarket Sans Bold"/>
                        </a:rPr>
                        <a:t>깃허브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 smtClean="0">
                          <a:latin typeface="S-Core Dream 3 Light" panose="020B0303030302020204" pitchFamily="50" charset="-127"/>
                          <a:ea typeface="S-Core Dream 3 Light" panose="020B0303030302020204" pitchFamily="50" charset="-127"/>
                          <a:hlinkClick r:id="rId5"/>
                        </a:rPr>
                        <a:t>https://github.com/xxxuug/LunaON.git</a:t>
                      </a:r>
                      <a:endParaRPr lang="en-US" sz="2000" dirty="0">
                        <a:latin typeface="S-Core Dream 3 Light" panose="020B0303030302020204" pitchFamily="50" charset="-127"/>
                        <a:ea typeface="S-Core Dream 3 Light" panose="020B03030303020202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02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363D62"/>
                          </a:solidFill>
                          <a:ea typeface="Gmarket Sans Bold"/>
                        </a:rPr>
                        <a:t>유튜브</a:t>
                      </a:r>
                      <a:endParaRPr lang="en-US" altLang="ko-KR" sz="24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 smtClean="0">
                          <a:latin typeface="S-Core Dream 3 Light" panose="020B0303030302020204" pitchFamily="50" charset="-127"/>
                          <a:ea typeface="S-Core Dream 3 Light" panose="020B0303030302020204" pitchFamily="50" charset="-127"/>
                          <a:hlinkClick r:id="rId6"/>
                        </a:rPr>
                        <a:t>https://youtu.be/PU1-2YfvPQg</a:t>
                      </a:r>
                      <a:endParaRPr lang="en-US" sz="2000" dirty="0">
                        <a:latin typeface="S-Core Dream 3 Light" panose="020B0303030302020204" pitchFamily="50" charset="-127"/>
                        <a:ea typeface="S-Core Dream 3 Light" panose="020B03030303020202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6222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966200" y="254000"/>
            <a:ext cx="381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1400" y="9728200"/>
            <a:ext cx="267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2959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이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게임은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1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363D62"/>
                </a:solidFill>
                <a:ea typeface="Gmarket Sans Bold"/>
              </a:rPr>
              <a:t>게임</a:t>
            </a:r>
            <a:r>
              <a:rPr lang="en-US" sz="4000" b="0" i="0" u="none" strike="noStrike">
                <a:solidFill>
                  <a:srgbClr val="363D62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363D62"/>
                </a:solidFill>
                <a:ea typeface="Gmarket Sans Bold"/>
              </a:rPr>
              <a:t>명</a:t>
            </a:r>
            <a:r>
              <a:rPr lang="en-US" sz="4000" b="0" i="0" u="none" strike="noStrike">
                <a:solidFill>
                  <a:srgbClr val="363D62"/>
                </a:solidFill>
                <a:latin typeface="Gmarket Sans Bold"/>
              </a:rPr>
              <a:t> : LUNA ON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363D62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363D62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제작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기간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2025.03 ~ 2025.05 (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약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6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주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제작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인원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1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인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사용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툴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및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363D62"/>
                </a:solidFill>
                <a:ea typeface="Gmarket Sans Medium"/>
              </a:rPr>
              <a:t>기술</a:t>
            </a:r>
            <a:r>
              <a:rPr lang="en-US" sz="3100" b="0" i="0" u="none" strike="noStrike">
                <a:solidFill>
                  <a:srgbClr val="363D62"/>
                </a:solidFill>
                <a:latin typeface="Gmarket Sans Medium"/>
              </a:rPr>
              <a:t> : Unity6, C#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87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개발</a:t>
            </a:r>
            <a:r>
              <a:rPr lang="en-US" sz="130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의도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54000"/>
            <a:ext cx="33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65200"/>
            <a:ext cx="7480300" cy="421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5359400"/>
            <a:ext cx="7480300" cy="420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개발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90800" y="97028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0" y="17018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왜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개발하려고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했을까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2781300"/>
            <a:ext cx="7658100" cy="619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현재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제가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만들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있는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3D RPG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기능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구현의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한계가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어디인지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궁금했습니다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 dirty="0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조금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부족하더라도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RPG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게임에서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흔하게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만나볼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수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있는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요소들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위주로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구현하려고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노력했습니다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 dirty="0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퀘스트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몬스터에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중점을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두어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4000" b="0" i="0" u="none" strike="noStrike" dirty="0">
                <a:solidFill>
                  <a:srgbClr val="363D62"/>
                </a:solidFill>
                <a:ea typeface="S-Core Dream 5 Medium"/>
              </a:rPr>
              <a:t>개발했습니다</a:t>
            </a:r>
            <a:r>
              <a:rPr lang="en-US" sz="4000" b="0" i="0" u="none" strike="noStrike" dirty="0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-2578100"/>
            <a:ext cx="15252700" cy="152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8288000" cy="995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0400" y="2095500"/>
            <a:ext cx="4940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1" i="0" u="none" strike="noStrike" spc="100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6800" y="4216400"/>
            <a:ext cx="73787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기능</a:t>
            </a:r>
            <a:r>
              <a:rPr lang="en-US" sz="130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3000" b="0" i="0" u="none" strike="noStrike">
                <a:solidFill>
                  <a:srgbClr val="FFFFFF"/>
                </a:solidFill>
                <a:ea typeface="Gmarket Sans Bold"/>
              </a:rPr>
              <a:t>구현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463800"/>
            <a:ext cx="4762500" cy="267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463800"/>
            <a:ext cx="47625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2463800"/>
            <a:ext cx="4762500" cy="267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5435600"/>
            <a:ext cx="61722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435600"/>
            <a:ext cx="6172200" cy="4546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90800" y="97028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보스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AI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상태머신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전이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구조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대기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피격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로직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5900" y="6997700"/>
            <a:ext cx="92456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AI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는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유한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상태머신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(FSM)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기반으로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대기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추적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피격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비행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등의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전환하며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동작합니다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StateMachine&lt;DragonController&gt;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사용해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각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로직을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분리했고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 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종료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시점에는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OnAttackAnimationEnd()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를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자연스러운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상태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구현했습니다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체력이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절반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이하로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떨어질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경우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isFlying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조건을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활성화해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공중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패턴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(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비행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메테오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등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)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으로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S-Core Dream 5 Medium"/>
              </a:rPr>
              <a:t>전환됩니다</a:t>
            </a:r>
            <a:r>
              <a:rPr lang="en-US" sz="20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384300" y="241300"/>
            <a:ext cx="279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387600"/>
            <a:ext cx="42037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2362200"/>
            <a:ext cx="4191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559300"/>
            <a:ext cx="42037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4559300"/>
            <a:ext cx="41910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6908800"/>
            <a:ext cx="61722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7950200"/>
            <a:ext cx="9271000" cy="180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6908800"/>
            <a:ext cx="92710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88400" y="254000"/>
            <a:ext cx="736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기능</a:t>
            </a:r>
            <a:r>
              <a:rPr lang="en-US" sz="1300" b="1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1300" b="1" i="0" u="none" strike="noStrike">
                <a:solidFill>
                  <a:srgbClr val="363D62"/>
                </a:solidFill>
                <a:ea typeface="Gmarket Sans Light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90800" y="9690100"/>
            <a:ext cx="2400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LUNA ON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1168400"/>
            <a:ext cx="6299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Hitbox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및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이펙트</a:t>
            </a:r>
            <a:r>
              <a:rPr lang="en-US" sz="4600" b="0" i="0" u="none" strike="noStrike">
                <a:solidFill>
                  <a:srgbClr val="363D62"/>
                </a:solidFill>
                <a:latin typeface="Gmarket Sans Light"/>
              </a:rPr>
              <a:t> </a:t>
            </a:r>
            <a:r>
              <a:rPr lang="ko-KR" sz="4600" b="0" i="0" u="none" strike="noStrike">
                <a:solidFill>
                  <a:srgbClr val="363D62"/>
                </a:solidFill>
                <a:ea typeface="Gmarket Sans Light"/>
              </a:rPr>
              <a:t>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2400" y="1905000"/>
            <a:ext cx="623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claw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/flame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공격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등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히트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판정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처리</a:t>
            </a:r>
            <a:r>
              <a:rPr lang="en-US" sz="2000" b="0" i="0" u="none" strike="noStrike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63D62"/>
                </a:solidFill>
                <a:ea typeface="Gmarket Sans Medium"/>
              </a:rPr>
              <a:t>방식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55300" y="2514600"/>
            <a:ext cx="6527800" cy="274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보스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애니메이션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이벤트를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통해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Hitbox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가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순간적으로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활성화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되며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해당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위치에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불꽃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폭발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등의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이펙트를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재생하여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타격감을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강화했습니다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363D62"/>
              </a:solidFill>
              <a:latin typeface="S-Core Dream 5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이펙트는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전용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함수로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실행되며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,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공격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종류마다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다른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시각적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연출을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 </a:t>
            </a:r>
            <a:r>
              <a:rPr lang="ko-KR" sz="2500" b="0" i="0" u="none" strike="noStrike">
                <a:solidFill>
                  <a:srgbClr val="363D62"/>
                </a:solidFill>
                <a:ea typeface="S-Core Dream 5 Medium"/>
              </a:rPr>
              <a:t>구현했습니다</a:t>
            </a:r>
            <a:r>
              <a:rPr lang="en-US" sz="2500" b="0" i="0" u="none" strike="noStrike">
                <a:solidFill>
                  <a:srgbClr val="363D62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893</Words>
  <Application>Microsoft Office PowerPoint</Application>
  <PresentationFormat>사용자 지정</PresentationFormat>
  <Paragraphs>166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S-Core Dream 5 Medium</vt:lpstr>
      <vt:lpstr>Arial</vt:lpstr>
      <vt:lpstr>S-Core Dream 8 Heavy</vt:lpstr>
      <vt:lpstr>S-Core Dream 3 Light</vt:lpstr>
      <vt:lpstr>Calibri</vt:lpstr>
      <vt:lpstr>Noto Sans CJK KR Regular</vt:lpstr>
      <vt:lpstr>Gmarket Sans Light</vt:lpstr>
      <vt:lpstr>Gmarket Sans Bold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33</cp:revision>
  <dcterms:created xsi:type="dcterms:W3CDTF">2006-08-16T00:00:00Z</dcterms:created>
  <dcterms:modified xsi:type="dcterms:W3CDTF">2025-05-14T05:51:24Z</dcterms:modified>
</cp:coreProperties>
</file>